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3" r:id="rId1"/>
    <p:sldMasterId id="2147483686" r:id="rId2"/>
  </p:sldMasterIdLst>
  <p:notesMasterIdLst>
    <p:notesMasterId r:id="rId18"/>
  </p:notesMasterIdLst>
  <p:sldIdLst>
    <p:sldId id="256" r:id="rId3"/>
    <p:sldId id="257" r:id="rId4"/>
    <p:sldId id="354" r:id="rId5"/>
    <p:sldId id="355" r:id="rId6"/>
    <p:sldId id="357" r:id="rId7"/>
    <p:sldId id="340" r:id="rId8"/>
    <p:sldId id="298" r:id="rId9"/>
    <p:sldId id="347" r:id="rId10"/>
    <p:sldId id="358" r:id="rId11"/>
    <p:sldId id="366" r:id="rId12"/>
    <p:sldId id="360" r:id="rId13"/>
    <p:sldId id="359" r:id="rId14"/>
    <p:sldId id="361" r:id="rId15"/>
    <p:sldId id="363" r:id="rId16"/>
    <p:sldId id="3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82"/>
    <p:restoredTop sz="78095"/>
  </p:normalViewPr>
  <p:slideViewPr>
    <p:cSldViewPr snapToGrid="0" snapToObjects="1">
      <p:cViewPr>
        <p:scale>
          <a:sx n="90" d="100"/>
          <a:sy n="90" d="100"/>
        </p:scale>
        <p:origin x="2312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png>
</file>

<file path=ppt/media/image11.png>
</file>

<file path=ppt/media/image12.jpg>
</file>

<file path=ppt/media/image13.jpg>
</file>

<file path=ppt/media/image14.png>
</file>

<file path=ppt/media/image2.jpg>
</file>

<file path=ppt/media/image3.jpeg>
</file>

<file path=ppt/media/image5.tiff>
</file>

<file path=ppt/media/image6.png>
</file>

<file path=ppt/media/image7.pn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930CF-E1B1-E844-9903-DBA6F9AF788E}" type="datetimeFigureOut">
              <a:rPr lang="en-US" smtClean="0"/>
              <a:t>8/7/20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C999E8-9BF6-E64D-B161-1B2A702BF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83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971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C999E8-9BF6-E64D-B161-1B2A702BFDE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6036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18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70C6AD3-7AE8-9C4B-BEC2-55AAD0426410}" type="slidenum">
              <a:rPr lang="en-US" altLang="en-US" sz="1200"/>
              <a:pPr/>
              <a:t>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219000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notion of clock frequency and it’s impact on performance (CS1 students will generally know this)</a:t>
            </a:r>
          </a:p>
          <a:p>
            <a:endParaRPr lang="en-US" dirty="0"/>
          </a:p>
          <a:p>
            <a:r>
              <a:rPr lang="en-US" dirty="0"/>
              <a:t>What is your consideration when buying a new laptop?</a:t>
            </a:r>
          </a:p>
          <a:p>
            <a:pPr marL="171450" indent="-171450">
              <a:buFontTx/>
              <a:buChar char="-"/>
            </a:pPr>
            <a:r>
              <a:rPr lang="en-US" dirty="0"/>
              <a:t>lead discussion towards processing speed/ clock rate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Why do you care about clock rate?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Processors can operate at frequencies other than the one advertised.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Any one familiar with the term overclocking?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we expect some CS1 students to be already familiar with at at least the term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Similarly, we can also “underclock” a processor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Why might we want to run a processor at lower frequency?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Alternatively, why not overclock all the time?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15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436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216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852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Apan Qasem, &lt;</a:t>
            </a:r>
            <a:r>
              <a:rPr lang="en-US" sz="1400" dirty="0" err="1"/>
              <a:t>apan@txstate.edu</a:t>
            </a:r>
            <a:r>
              <a:rPr lang="en-US" sz="1400" dirty="0"/>
              <a:t>&gt;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4126430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99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48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94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3796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name, email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1322632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7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879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9971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100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123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023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827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561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8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261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200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63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8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01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62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77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69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BD72A7C-CD32-D543-9541-5D4E9CD9F017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728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vw.cac.cornell.edu/mic/affinity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E9EBE225-A9DB-0841-9B4A-B6FAAB4E9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6600" dirty="0"/>
              <a:t>Task Mapping in Soft Heterogeneous Systems</a:t>
            </a:r>
          </a:p>
        </p:txBody>
      </p:sp>
      <p:sp>
        <p:nvSpPr>
          <p:cNvPr id="15362" name="Subtitle 2">
            <a:extLst>
              <a:ext uri="{FF2B5EF4-FFF2-40B4-BE49-F238E27FC236}">
                <a16:creationId xmlns:a16="http://schemas.microsoft.com/office/drawing/2014/main" id="{87EDC628-3E0B-D445-9DD7-D7D30FDE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502727"/>
          </a:xfrm>
        </p:spPr>
        <p:txBody>
          <a:bodyPr>
            <a:noAutofit/>
          </a:bodyPr>
          <a:lstStyle/>
          <a:p>
            <a:r>
              <a:rPr lang="en-US" altLang="en-US" sz="1600" dirty="0"/>
              <a:t>Lecture </a:t>
            </a:r>
          </a:p>
          <a:p>
            <a:r>
              <a:rPr lang="en-US" altLang="en-US" sz="1600" dirty="0"/>
              <a:t>Course</a:t>
            </a:r>
          </a:p>
          <a:p>
            <a:r>
              <a:rPr lang="en-US" altLang="en-US" sz="1600" dirty="0"/>
              <a:t>term</a:t>
            </a:r>
          </a:p>
        </p:txBody>
      </p:sp>
    </p:spTree>
    <p:extLst>
      <p:ext uri="{BB962C8B-B14F-4D97-AF65-F5344CB8AC3E}">
        <p14:creationId xmlns:p14="http://schemas.microsoft.com/office/powerpoint/2010/main" val="3160423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022435-A903-5645-B124-F216F91F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Scheduling on Sequential Processors</a:t>
            </a:r>
          </a:p>
        </p:txBody>
      </p:sp>
      <p:sp>
        <p:nvSpPr>
          <p:cNvPr id="70" name="object 7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/>
            <a:fld id="{81D60167-4931-47E6-BA6A-407CBD079E47}" type="slidenum">
              <a:rPr sz="1050" spc="-10" dirty="0"/>
              <a:pPr marL="25400"/>
              <a:t>10</a:t>
            </a:fld>
            <a:endParaRPr sz="1050" spc="-10" dirty="0"/>
          </a:p>
        </p:txBody>
      </p:sp>
      <p:sp>
        <p:nvSpPr>
          <p:cNvPr id="8" name="object 8"/>
          <p:cNvSpPr txBox="1"/>
          <p:nvPr/>
        </p:nvSpPr>
        <p:spPr>
          <a:xfrm>
            <a:off x="3149600" y="3684815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ea typeface="Calibri" charset="0"/>
                <a:cs typeface="Calibri" charset="0"/>
              </a:rPr>
              <a:t>pro</a:t>
            </a:r>
            <a:r>
              <a:rPr sz="1400" spc="-10" dirty="0">
                <a:ea typeface="Calibri" charset="0"/>
                <a:cs typeface="Calibri" charset="0"/>
              </a:rPr>
              <a:t>cess 1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00401" y="3913415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ea typeface="Calibri" charset="0"/>
                <a:cs typeface="Calibri" charset="0"/>
              </a:rPr>
              <a:t>r</a:t>
            </a:r>
            <a:r>
              <a:rPr sz="1400" spc="-10" dirty="0">
                <a:ea typeface="Calibri" charset="0"/>
                <a:cs typeface="Calibri" charset="0"/>
              </a:rPr>
              <a:t>u</a:t>
            </a:r>
            <a:r>
              <a:rPr sz="1400" dirty="0">
                <a:ea typeface="Calibri" charset="0"/>
                <a:cs typeface="Calibri" charset="0"/>
              </a:rPr>
              <a:t>nnin</a:t>
            </a:r>
            <a:r>
              <a:rPr sz="1400" spc="-10" dirty="0">
                <a:ea typeface="Calibri" charset="0"/>
                <a:cs typeface="Calibri" charset="0"/>
              </a:rPr>
              <a:t>g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0" y="3307078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2101" y="4192815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ea typeface="Calibri" charset="0"/>
                <a:cs typeface="Calibri" charset="0"/>
              </a:rPr>
              <a:t>system call for I/O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5670" y="2553800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ea typeface="Calibri" charset="0"/>
                <a:cs typeface="Calibri" charset="0"/>
              </a:rPr>
              <a:t>Context switch</a:t>
            </a:r>
            <a:endParaRPr sz="1400" dirty="0">
              <a:ea typeface="Calibri" charset="0"/>
              <a:cs typeface="Calibri" charset="0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62800" y="3307078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56401" y="3913415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ea typeface="Calibri" charset="0"/>
                <a:cs typeface="Calibri" charset="0"/>
              </a:rPr>
              <a:t>r</a:t>
            </a:r>
            <a:r>
              <a:rPr sz="1400" spc="-10" dirty="0">
                <a:ea typeface="Calibri" charset="0"/>
                <a:cs typeface="Calibri" charset="0"/>
              </a:rPr>
              <a:t>u</a:t>
            </a:r>
            <a:r>
              <a:rPr sz="1400" dirty="0">
                <a:ea typeface="Calibri" charset="0"/>
                <a:cs typeface="Calibri" charset="0"/>
              </a:rPr>
              <a:t>nnin</a:t>
            </a:r>
            <a:r>
              <a:rPr sz="1400" spc="-10" dirty="0">
                <a:ea typeface="Calibri" charset="0"/>
                <a:cs typeface="Calibri" charset="0"/>
              </a:rPr>
              <a:t>g</a:t>
            </a:r>
            <a:r>
              <a:rPr sz="1400" spc="-5" dirty="0">
                <a:ea typeface="Calibri" charset="0"/>
                <a:cs typeface="Calibri" charset="0"/>
              </a:rPr>
              <a:t> </a:t>
            </a:r>
            <a:r>
              <a:rPr sz="1400" dirty="0">
                <a:ea typeface="Calibri" charset="0"/>
                <a:cs typeface="Calibri" charset="0"/>
              </a:rPr>
              <a:t>I/O </a:t>
            </a:r>
            <a:r>
              <a:rPr sz="1400" spc="-10" dirty="0">
                <a:ea typeface="Calibri" charset="0"/>
                <a:cs typeface="Calibri" charset="0"/>
              </a:rPr>
              <a:t>c</a:t>
            </a:r>
            <a:r>
              <a:rPr sz="1400" dirty="0">
                <a:ea typeface="Calibri" charset="0"/>
                <a:cs typeface="Calibri" charset="0"/>
              </a:rPr>
              <a:t>omp</a:t>
            </a:r>
            <a:r>
              <a:rPr sz="1400" spc="-5" dirty="0">
                <a:ea typeface="Calibri" charset="0"/>
                <a:cs typeface="Calibri" charset="0"/>
              </a:rPr>
              <a:t>let</a:t>
            </a:r>
            <a:r>
              <a:rPr sz="1400" dirty="0"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7785100" y="3684815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ea typeface="Calibri" charset="0"/>
                <a:cs typeface="Calibri" charset="0"/>
              </a:rPr>
              <a:t>p</a:t>
            </a:r>
            <a:r>
              <a:rPr sz="1400" spc="-10" dirty="0">
                <a:ea typeface="Calibri" charset="0"/>
                <a:cs typeface="Calibri" charset="0"/>
              </a:rPr>
              <a:t>rocess 1</a:t>
            </a:r>
            <a:endParaRPr sz="1400" dirty="0">
              <a:ea typeface="Calibri" charset="0"/>
              <a:cs typeface="Calibri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876800" y="3307078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38800" y="3684815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ea typeface="Calibri" charset="0"/>
                <a:cs typeface="Calibri" charset="0"/>
              </a:rPr>
              <a:t>pro</a:t>
            </a:r>
            <a:r>
              <a:rPr sz="1400" spc="-10" dirty="0">
                <a:ea typeface="Calibri" charset="0"/>
                <a:cs typeface="Calibri" charset="0"/>
              </a:rPr>
              <a:t>cess 2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689601" y="3913415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ea typeface="Calibri" charset="0"/>
                <a:cs typeface="Calibri" charset="0"/>
              </a:rPr>
              <a:t>r</a:t>
            </a:r>
            <a:r>
              <a:rPr sz="1400" spc="-10" dirty="0">
                <a:ea typeface="Calibri" charset="0"/>
                <a:cs typeface="Calibri" charset="0"/>
              </a:rPr>
              <a:t>u</a:t>
            </a:r>
            <a:r>
              <a:rPr sz="1400" dirty="0">
                <a:ea typeface="Calibri" charset="0"/>
                <a:cs typeface="Calibri" charset="0"/>
              </a:rPr>
              <a:t>nnin</a:t>
            </a:r>
            <a:r>
              <a:rPr sz="1400" spc="-10" dirty="0">
                <a:ea typeface="Calibri" charset="0"/>
                <a:cs typeface="Calibri" charset="0"/>
              </a:rPr>
              <a:t>g</a:t>
            </a:r>
            <a:endParaRPr sz="1400">
              <a:ea typeface="Calibri" charset="0"/>
              <a:cs typeface="Calibri" charset="0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467600" y="3307078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971800" y="3459478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2971800" y="3459478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572000" y="3459478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572000" y="3459478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876800" y="3459478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876800" y="3459478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62800" y="3459478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162800" y="3459478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467600" y="3459478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467600" y="3459478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ea typeface="Calibri" charset="0"/>
              <a:cs typeface="Calibri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 flipH="1">
            <a:off x="4701036" y="3045004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/>
          <p:cNvCxnSpPr/>
          <p:nvPr/>
        </p:nvCxnSpPr>
        <p:spPr bwMode="auto">
          <a:xfrm flipV="1">
            <a:off x="4311159" y="3770562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Straight Arrow Connector 76"/>
          <p:cNvCxnSpPr/>
          <p:nvPr/>
        </p:nvCxnSpPr>
        <p:spPr bwMode="auto">
          <a:xfrm flipH="1">
            <a:off x="7291836" y="3082504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8" name="Straight Arrow Connector 77"/>
          <p:cNvCxnSpPr/>
          <p:nvPr/>
        </p:nvCxnSpPr>
        <p:spPr bwMode="auto">
          <a:xfrm flipV="1">
            <a:off x="6913113" y="3768046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9" name="object 14">
            <a:extLst>
              <a:ext uri="{FF2B5EF4-FFF2-40B4-BE49-F238E27FC236}">
                <a16:creationId xmlns:a16="http://schemas.microsoft.com/office/drawing/2014/main" id="{F1A6924A-3D70-CA48-8F7A-0715BA067203}"/>
              </a:ext>
            </a:extLst>
          </p:cNvPr>
          <p:cNvSpPr txBox="1"/>
          <p:nvPr/>
        </p:nvSpPr>
        <p:spPr>
          <a:xfrm>
            <a:off x="7162800" y="2517778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ea typeface="Calibri" charset="0"/>
                <a:cs typeface="Calibri" charset="0"/>
              </a:rPr>
              <a:t>Context switch</a:t>
            </a:r>
            <a:endParaRPr sz="1400" dirty="0">
              <a:ea typeface="Calibri" charset="0"/>
              <a:cs typeface="Calibri" charset="0"/>
            </a:endParaRPr>
          </a:p>
        </p:txBody>
      </p:sp>
      <p:sp>
        <p:nvSpPr>
          <p:cNvPr id="72" name="object 70">
            <a:extLst>
              <a:ext uri="{FF2B5EF4-FFF2-40B4-BE49-F238E27FC236}">
                <a16:creationId xmlns:a16="http://schemas.microsoft.com/office/drawing/2014/main" id="{937EBF55-56A4-2A4A-A446-93DB282B8228}"/>
              </a:ext>
            </a:extLst>
          </p:cNvPr>
          <p:cNvSpPr txBox="1">
            <a:spLocks/>
          </p:cNvSpPr>
          <p:nvPr/>
        </p:nvSpPr>
        <p:spPr>
          <a:xfrm>
            <a:off x="9900460" y="9271897"/>
            <a:ext cx="1312025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/>
            <a:fld id="{81D60167-4931-47E6-BA6A-407CBD079E47}" type="slidenum">
              <a:rPr lang="en-US" sz="1050" spc="-10" smtClean="0"/>
              <a:pPr marL="25400"/>
              <a:t>10</a:t>
            </a:fld>
            <a:endParaRPr lang="en-US" sz="1050" spc="-1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C25B98-8DB7-B14B-9839-A1372B873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118939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022435-A903-5645-B124-F216F91F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Scheduling on Parallel Processors</a:t>
            </a:r>
          </a:p>
        </p:txBody>
      </p:sp>
      <p:sp>
        <p:nvSpPr>
          <p:cNvPr id="70" name="object 7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/>
            <a:fld id="{81D60167-4931-47E6-BA6A-407CBD079E47}" type="slidenum">
              <a:rPr sz="1050" spc="-10" dirty="0"/>
              <a:pPr marL="25400"/>
              <a:t>11</a:t>
            </a:fld>
            <a:endParaRPr sz="1050" spc="-10" dirty="0"/>
          </a:p>
        </p:txBody>
      </p:sp>
      <p:sp>
        <p:nvSpPr>
          <p:cNvPr id="8" name="object 8"/>
          <p:cNvSpPr txBox="1"/>
          <p:nvPr/>
        </p:nvSpPr>
        <p:spPr>
          <a:xfrm>
            <a:off x="31496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004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2101" y="3552737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5670" y="1913722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62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56401" y="3273337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7785100" y="3044737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</a:t>
            </a:r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3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876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388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6896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4676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 flipH="1">
            <a:off x="4701036" y="24049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/>
          <p:cNvCxnSpPr/>
          <p:nvPr/>
        </p:nvCxnSpPr>
        <p:spPr bwMode="auto">
          <a:xfrm flipV="1">
            <a:off x="4311159" y="3130484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Straight Arrow Connector 76"/>
          <p:cNvCxnSpPr/>
          <p:nvPr/>
        </p:nvCxnSpPr>
        <p:spPr bwMode="auto">
          <a:xfrm flipH="1">
            <a:off x="7291836" y="24424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8" name="Straight Arrow Connector 77"/>
          <p:cNvCxnSpPr/>
          <p:nvPr/>
        </p:nvCxnSpPr>
        <p:spPr bwMode="auto">
          <a:xfrm flipV="1">
            <a:off x="6913113" y="3127968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9" name="object 14">
            <a:extLst>
              <a:ext uri="{FF2B5EF4-FFF2-40B4-BE49-F238E27FC236}">
                <a16:creationId xmlns:a16="http://schemas.microsoft.com/office/drawing/2014/main" id="{F1A6924A-3D70-CA48-8F7A-0715BA067203}"/>
              </a:ext>
            </a:extLst>
          </p:cNvPr>
          <p:cNvSpPr txBox="1"/>
          <p:nvPr/>
        </p:nvSpPr>
        <p:spPr>
          <a:xfrm>
            <a:off x="7162800" y="1877700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2" name="object 70">
            <a:extLst>
              <a:ext uri="{FF2B5EF4-FFF2-40B4-BE49-F238E27FC236}">
                <a16:creationId xmlns:a16="http://schemas.microsoft.com/office/drawing/2014/main" id="{937EBF55-56A4-2A4A-A446-93DB282B8228}"/>
              </a:ext>
            </a:extLst>
          </p:cNvPr>
          <p:cNvSpPr txBox="1">
            <a:spLocks/>
          </p:cNvSpPr>
          <p:nvPr/>
        </p:nvSpPr>
        <p:spPr>
          <a:xfrm>
            <a:off x="9900460" y="8530048"/>
            <a:ext cx="1312025" cy="36512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/>
            <a:fld id="{81D60167-4931-47E6-BA6A-407CBD079E47}" type="slidenum">
              <a:rPr lang="en-US" sz="1050" spc="-10" smtClean="0"/>
              <a:pPr marL="25400"/>
              <a:t>11</a:t>
            </a:fld>
            <a:endParaRPr lang="en-US" sz="1050" spc="-10" dirty="0"/>
          </a:p>
        </p:txBody>
      </p:sp>
      <p:sp>
        <p:nvSpPr>
          <p:cNvPr id="73" name="object 8">
            <a:extLst>
              <a:ext uri="{FF2B5EF4-FFF2-40B4-BE49-F238E27FC236}">
                <a16:creationId xmlns:a16="http://schemas.microsoft.com/office/drawing/2014/main" id="{3B834DE4-DE50-E742-9E3E-EDF0E882B152}"/>
              </a:ext>
            </a:extLst>
          </p:cNvPr>
          <p:cNvSpPr txBox="1"/>
          <p:nvPr/>
        </p:nvSpPr>
        <p:spPr>
          <a:xfrm>
            <a:off x="3464425" y="5128154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</a:t>
            </a:r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3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5" name="object 9">
            <a:extLst>
              <a:ext uri="{FF2B5EF4-FFF2-40B4-BE49-F238E27FC236}">
                <a16:creationId xmlns:a16="http://schemas.microsoft.com/office/drawing/2014/main" id="{FCF68E6F-B673-6F4A-9541-EFC918BE984B}"/>
              </a:ext>
            </a:extLst>
          </p:cNvPr>
          <p:cNvSpPr txBox="1"/>
          <p:nvPr/>
        </p:nvSpPr>
        <p:spPr>
          <a:xfrm>
            <a:off x="3515226" y="5356754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6" name="object 10">
            <a:extLst>
              <a:ext uri="{FF2B5EF4-FFF2-40B4-BE49-F238E27FC236}">
                <a16:creationId xmlns:a16="http://schemas.microsoft.com/office/drawing/2014/main" id="{309C9E19-FB0D-3F40-9CBA-163B47266E42}"/>
              </a:ext>
            </a:extLst>
          </p:cNvPr>
          <p:cNvSpPr/>
          <p:nvPr/>
        </p:nvSpPr>
        <p:spPr>
          <a:xfrm>
            <a:off x="45720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5" name="object 15">
            <a:extLst>
              <a:ext uri="{FF2B5EF4-FFF2-40B4-BE49-F238E27FC236}">
                <a16:creationId xmlns:a16="http://schemas.microsoft.com/office/drawing/2014/main" id="{A232491F-CDD8-A144-B459-CC4431AC4AB0}"/>
              </a:ext>
            </a:extLst>
          </p:cNvPr>
          <p:cNvSpPr/>
          <p:nvPr/>
        </p:nvSpPr>
        <p:spPr>
          <a:xfrm>
            <a:off x="6424598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7" name="object 19">
            <a:extLst>
              <a:ext uri="{FF2B5EF4-FFF2-40B4-BE49-F238E27FC236}">
                <a16:creationId xmlns:a16="http://schemas.microsoft.com/office/drawing/2014/main" id="{FC8F5B88-66D9-AE4E-A821-9CEDE4B1A683}"/>
              </a:ext>
            </a:extLst>
          </p:cNvPr>
          <p:cNvSpPr txBox="1"/>
          <p:nvPr/>
        </p:nvSpPr>
        <p:spPr>
          <a:xfrm>
            <a:off x="7162800" y="5147277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8" name="object 20">
            <a:extLst>
              <a:ext uri="{FF2B5EF4-FFF2-40B4-BE49-F238E27FC236}">
                <a16:creationId xmlns:a16="http://schemas.microsoft.com/office/drawing/2014/main" id="{96B9087F-F206-C74E-8163-1E0556537B7B}"/>
              </a:ext>
            </a:extLst>
          </p:cNvPr>
          <p:cNvSpPr/>
          <p:nvPr/>
        </p:nvSpPr>
        <p:spPr>
          <a:xfrm>
            <a:off x="4876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9" name="object 23">
            <a:extLst>
              <a:ext uri="{FF2B5EF4-FFF2-40B4-BE49-F238E27FC236}">
                <a16:creationId xmlns:a16="http://schemas.microsoft.com/office/drawing/2014/main" id="{46EB3946-6E96-F643-8273-78F1365793D4}"/>
              </a:ext>
            </a:extLst>
          </p:cNvPr>
          <p:cNvSpPr txBox="1"/>
          <p:nvPr/>
        </p:nvSpPr>
        <p:spPr>
          <a:xfrm>
            <a:off x="5385133" y="5128154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</a:t>
            </a:r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4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0" name="object 24">
            <a:extLst>
              <a:ext uri="{FF2B5EF4-FFF2-40B4-BE49-F238E27FC236}">
                <a16:creationId xmlns:a16="http://schemas.microsoft.com/office/drawing/2014/main" id="{DAAB628F-8ADE-9D42-82E2-F09FFCEF6C26}"/>
              </a:ext>
            </a:extLst>
          </p:cNvPr>
          <p:cNvSpPr txBox="1"/>
          <p:nvPr/>
        </p:nvSpPr>
        <p:spPr>
          <a:xfrm>
            <a:off x="5435934" y="5356754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1" name="object 25">
            <a:extLst>
              <a:ext uri="{FF2B5EF4-FFF2-40B4-BE49-F238E27FC236}">
                <a16:creationId xmlns:a16="http://schemas.microsoft.com/office/drawing/2014/main" id="{3640A139-E0FC-F449-B122-450DAD587198}"/>
              </a:ext>
            </a:extLst>
          </p:cNvPr>
          <p:cNvSpPr/>
          <p:nvPr/>
        </p:nvSpPr>
        <p:spPr>
          <a:xfrm>
            <a:off x="6729398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2" name="object 29">
            <a:extLst>
              <a:ext uri="{FF2B5EF4-FFF2-40B4-BE49-F238E27FC236}">
                <a16:creationId xmlns:a16="http://schemas.microsoft.com/office/drawing/2014/main" id="{75BBF1B7-B0F6-EF45-8115-FE3A1431C70D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3" name="object 30">
            <a:extLst>
              <a:ext uri="{FF2B5EF4-FFF2-40B4-BE49-F238E27FC236}">
                <a16:creationId xmlns:a16="http://schemas.microsoft.com/office/drawing/2014/main" id="{4C025946-B844-A247-8AFE-1411AEBA7323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4" name="object 31">
            <a:extLst>
              <a:ext uri="{FF2B5EF4-FFF2-40B4-BE49-F238E27FC236}">
                <a16:creationId xmlns:a16="http://schemas.microsoft.com/office/drawing/2014/main" id="{4167BA7C-A3DA-D44A-87F9-26A241C36F0A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5" name="object 32">
            <a:extLst>
              <a:ext uri="{FF2B5EF4-FFF2-40B4-BE49-F238E27FC236}">
                <a16:creationId xmlns:a16="http://schemas.microsoft.com/office/drawing/2014/main" id="{0C894E4A-8ED2-4746-8231-CE84A5FC0C0D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6" name="object 33">
            <a:extLst>
              <a:ext uri="{FF2B5EF4-FFF2-40B4-BE49-F238E27FC236}">
                <a16:creationId xmlns:a16="http://schemas.microsoft.com/office/drawing/2014/main" id="{F3B271EE-5713-474F-BDFA-619A1D261014}"/>
              </a:ext>
            </a:extLst>
          </p:cNvPr>
          <p:cNvSpPr/>
          <p:nvPr/>
        </p:nvSpPr>
        <p:spPr>
          <a:xfrm>
            <a:off x="4876800" y="4889661"/>
            <a:ext cx="155448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7" name="object 34">
            <a:extLst>
              <a:ext uri="{FF2B5EF4-FFF2-40B4-BE49-F238E27FC236}">
                <a16:creationId xmlns:a16="http://schemas.microsoft.com/office/drawing/2014/main" id="{44D50B6C-228E-BE49-BC3A-21DDB3D81E65}"/>
              </a:ext>
            </a:extLst>
          </p:cNvPr>
          <p:cNvSpPr/>
          <p:nvPr/>
        </p:nvSpPr>
        <p:spPr>
          <a:xfrm>
            <a:off x="4876800" y="4889661"/>
            <a:ext cx="155448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8" name="object 35">
            <a:extLst>
              <a:ext uri="{FF2B5EF4-FFF2-40B4-BE49-F238E27FC236}">
                <a16:creationId xmlns:a16="http://schemas.microsoft.com/office/drawing/2014/main" id="{4B767DD8-D011-9C42-BDCF-7F792A067FBD}"/>
              </a:ext>
            </a:extLst>
          </p:cNvPr>
          <p:cNvSpPr/>
          <p:nvPr/>
        </p:nvSpPr>
        <p:spPr>
          <a:xfrm>
            <a:off x="6424598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9" name="object 36">
            <a:extLst>
              <a:ext uri="{FF2B5EF4-FFF2-40B4-BE49-F238E27FC236}">
                <a16:creationId xmlns:a16="http://schemas.microsoft.com/office/drawing/2014/main" id="{765E3C06-E1E2-FB4E-86BB-2BC91F26DBE5}"/>
              </a:ext>
            </a:extLst>
          </p:cNvPr>
          <p:cNvSpPr/>
          <p:nvPr/>
        </p:nvSpPr>
        <p:spPr>
          <a:xfrm>
            <a:off x="6424597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0" name="object 37">
            <a:extLst>
              <a:ext uri="{FF2B5EF4-FFF2-40B4-BE49-F238E27FC236}">
                <a16:creationId xmlns:a16="http://schemas.microsoft.com/office/drawing/2014/main" id="{BAB609A8-7365-AA47-AE40-7C62D66B5142}"/>
              </a:ext>
            </a:extLst>
          </p:cNvPr>
          <p:cNvSpPr/>
          <p:nvPr/>
        </p:nvSpPr>
        <p:spPr>
          <a:xfrm>
            <a:off x="6720587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1" name="object 38">
            <a:extLst>
              <a:ext uri="{FF2B5EF4-FFF2-40B4-BE49-F238E27FC236}">
                <a16:creationId xmlns:a16="http://schemas.microsoft.com/office/drawing/2014/main" id="{48F3A4EF-A106-8145-85E9-EC31D5C16500}"/>
              </a:ext>
            </a:extLst>
          </p:cNvPr>
          <p:cNvSpPr/>
          <p:nvPr/>
        </p:nvSpPr>
        <p:spPr>
          <a:xfrm>
            <a:off x="6729397" y="4894450"/>
            <a:ext cx="1586982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702200-AA6F-8F45-8686-71F2ECD47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9" name="object 24">
            <a:extLst>
              <a:ext uri="{FF2B5EF4-FFF2-40B4-BE49-F238E27FC236}">
                <a16:creationId xmlns:a16="http://schemas.microsoft.com/office/drawing/2014/main" id="{67A2095B-2D16-E342-B1E6-7FFBB71FB27D}"/>
              </a:ext>
            </a:extLst>
          </p:cNvPr>
          <p:cNvSpPr txBox="1"/>
          <p:nvPr/>
        </p:nvSpPr>
        <p:spPr>
          <a:xfrm>
            <a:off x="7183135" y="5356754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080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BFD2-2F83-BD44-B303-21DB41F0B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Mapping and Thread Affinity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F07625-C0CB-4448-9551-EE8F36B0D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12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A13562C-9FF1-604C-85CE-E31C561D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7F6C7C-3DD2-6F41-847B-41956B5AF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138" y="1773661"/>
            <a:ext cx="6895194" cy="386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024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A7B2-182C-8748-A7DC-E504E1EC4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 Mapping on Heterogeneous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4AA0D-2E60-814A-B2BA-80915D4FE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On homogeneous systems, task mapping and scheduling is driven by the workload characteristics and demand </a:t>
            </a:r>
          </a:p>
          <a:p>
            <a:r>
              <a:rPr lang="en-US" sz="2800" dirty="0"/>
              <a:t>On heterogeneous systems, the task and scheduling becomes more challenging</a:t>
            </a:r>
          </a:p>
          <a:p>
            <a:r>
              <a:rPr lang="en-US" sz="2800" dirty="0"/>
              <a:t>In addition to considering the workload characteristics, the system must factor the capabilities of the processing cores</a:t>
            </a:r>
          </a:p>
          <a:p>
            <a:endParaRPr lang="en-US" sz="2800" dirty="0"/>
          </a:p>
          <a:p>
            <a:r>
              <a:rPr lang="en-US" sz="2800" dirty="0"/>
              <a:t>Goal is to bind tasks to cores that best matches its requirements </a:t>
            </a:r>
          </a:p>
          <a:p>
            <a:pPr lvl="1"/>
            <a:r>
              <a:rPr lang="en-US" sz="2400" dirty="0"/>
              <a:t>If a task is computation-heavy set it’s affinity to the core with the highest frequency </a:t>
            </a:r>
          </a:p>
          <a:p>
            <a:pPr lvl="1"/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8C855-0783-414C-9F84-A5636546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EF17BA5-BF10-2549-82FC-B509D1A51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475975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B6AD3-9BF6-C940-8F07-7468DDB69E0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459538"/>
            <a:ext cx="2473325" cy="365125"/>
          </a:xfrm>
        </p:spPr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6FB57-8CDE-DA47-8F73-5E84F85855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1BD72A7C-CD32-D543-9541-5D4E9CD9F017}" type="slidenum">
              <a:rPr lang="en-US" smtClean="0"/>
              <a:t>14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2508A8-35CE-934A-A29C-F061515B8021}"/>
              </a:ext>
            </a:extLst>
          </p:cNvPr>
          <p:cNvSpPr/>
          <p:nvPr/>
        </p:nvSpPr>
        <p:spPr>
          <a:xfrm>
            <a:off x="3058758" y="2967335"/>
            <a:ext cx="607448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Demo: Task Mapping</a:t>
            </a:r>
          </a:p>
        </p:txBody>
      </p:sp>
    </p:spTree>
    <p:extLst>
      <p:ext uri="{BB962C8B-B14F-4D97-AF65-F5344CB8AC3E}">
        <p14:creationId xmlns:p14="http://schemas.microsoft.com/office/powerpoint/2010/main" val="416195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E3A9B-2EA2-E545-B6FC-0BC1378B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BCC90-FD42-D24A-A777-47A91A9FD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US" sz="2000" dirty="0"/>
              <a:t>image source </a:t>
            </a:r>
          </a:p>
          <a:p>
            <a:pPr lvl="1"/>
            <a:r>
              <a:rPr lang="en-US" sz="1800" dirty="0"/>
              <a:t>Intel Core i7: </a:t>
            </a:r>
            <a:r>
              <a:rPr lang="en-US" sz="1800" dirty="0" err="1"/>
              <a:t>intel.com</a:t>
            </a:r>
            <a:endParaRPr lang="en-US" sz="1800" dirty="0"/>
          </a:p>
          <a:p>
            <a:pPr lvl="1"/>
            <a:r>
              <a:rPr lang="en-US" sz="1800" dirty="0"/>
              <a:t>ARM </a:t>
            </a:r>
            <a:r>
              <a:rPr lang="en-US" sz="1800" dirty="0" err="1"/>
              <a:t>big.LITTLE</a:t>
            </a:r>
            <a:r>
              <a:rPr lang="en-US" sz="1800" dirty="0"/>
              <a:t>: </a:t>
            </a:r>
            <a:r>
              <a:rPr lang="en-US" sz="1800" dirty="0" err="1"/>
              <a:t>wikimedia</a:t>
            </a:r>
            <a:r>
              <a:rPr lang="en-US" sz="1800" dirty="0"/>
              <a:t> (Open Grid Scheduler / Grid Engine)</a:t>
            </a:r>
          </a:p>
          <a:p>
            <a:pPr lvl="1"/>
            <a:r>
              <a:rPr lang="en-US" sz="1800" dirty="0"/>
              <a:t>task mapping : Cornell Virtual Workshop (</a:t>
            </a:r>
            <a:r>
              <a:rPr lang="en-US" sz="1800" dirty="0">
                <a:hlinkClick r:id="rId2"/>
              </a:rPr>
              <a:t>https://cvw.cac.cornell.edu/mic/affinity</a:t>
            </a:r>
            <a:r>
              <a:rPr lang="en-US" sz="1800" dirty="0"/>
              <a:t>)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2B6AC-1AB1-BE42-96AB-10D8F1F34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84567-B32F-0F4B-8341-C536FCB77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5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Heterogenous Computing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/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6C1586-A64F-2A44-B203-1AF09AEEC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53639-5AA0-244F-88CA-5C45CF806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765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Optima" charset="0"/>
              </a:rPr>
              <a:t>Processor on a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 w="28575" cmpd="sng">
                <a:solidFill>
                  <a:srgbClr val="FF0000"/>
                </a:solidFill>
              </a:ln>
              <a:noFill/>
              <a:effectLst/>
              <a:uLnTx/>
              <a:uFillTx/>
              <a:latin typeface="Calibri" panose="020F0502020204030204"/>
              <a:ea typeface="+mn-ea"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D72A7C-CD32-D543-9541-5D4E9CD9F01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6EF5A1-BF1C-A349-A348-2A610133A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44435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Processors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D72A7C-CD32-D543-9541-5D4E9CD9F01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59668" y="2197590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217" y="1987339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5643154" y="3334626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95298-43AD-6A43-97A6-4F4017BCA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51933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Big-Little Architecture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93CD7-E60B-1442-A905-60B5CBD6B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0AF34-A955-6D43-AE12-8C4C0BB92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C3E9B-BFC6-D24F-877D-3F920283CB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35" t="9805" r="30705" b="5115"/>
          <a:stretch/>
        </p:blipFill>
        <p:spPr>
          <a:xfrm>
            <a:off x="1420460" y="2025378"/>
            <a:ext cx="3007848" cy="31769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CA5B1F-E72C-F545-BBCA-4EF052B88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8680" y="2489901"/>
            <a:ext cx="52070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449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Computing is not just about performance</a:t>
            </a:r>
          </a:p>
        </p:txBody>
      </p:sp>
      <p:pic>
        <p:nvPicPr>
          <p:cNvPr id="53250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" t="13470" r="-568" b="14360"/>
          <a:stretch>
            <a:fillRect/>
          </a:stretch>
        </p:blipFill>
        <p:spPr bwMode="auto">
          <a:xfrm>
            <a:off x="515110" y="2242253"/>
            <a:ext cx="7204725" cy="317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TextBox 1"/>
          <p:cNvSpPr txBox="1">
            <a:spLocks noChangeArrowheads="1"/>
          </p:cNvSpPr>
          <p:nvPr/>
        </p:nvSpPr>
        <p:spPr bwMode="auto">
          <a:xfrm>
            <a:off x="2059951" y="5520864"/>
            <a:ext cx="388202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Chart courtesy : Pat </a:t>
            </a:r>
            <a:r>
              <a:rPr lang="en-US" altLang="en-US" sz="1200" i="1" dirty="0" err="1">
                <a:latin typeface="Calibri" panose="020F0502020204030204" pitchFamily="34" charset="0"/>
                <a:cs typeface="Calibri" panose="020F0502020204030204" pitchFamily="34" charset="0"/>
              </a:rPr>
              <a:t>Gelsinger</a:t>
            </a:r>
            <a:r>
              <a:rPr lang="en-US" alt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, Intel Developer Forum, 2004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A4A52-D8AE-8B48-83AE-93EC8B43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1E23EF-5658-894F-93C8-B3B3C15E5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9595" y="1540051"/>
            <a:ext cx="2652890" cy="470121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4FB7F-BC49-7440-9797-5F1C0DF96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3237465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DVFS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87F51E-C968-4642-99CF-EE90FFA65F6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2270492" y="1781591"/>
            <a:ext cx="7110589" cy="385993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37E86-3C1C-3041-B6EB-9FC4FCB43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665486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4FB4960-552C-BB40-B451-A88CEBA99A39}"/>
              </a:ext>
            </a:extLst>
          </p:cNvPr>
          <p:cNvSpPr/>
          <p:nvPr/>
        </p:nvSpPr>
        <p:spPr>
          <a:xfrm>
            <a:off x="1689652" y="2097157"/>
            <a:ext cx="9134061" cy="349857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42F56-0DEA-6F4B-8237-43F8A643D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F81AAC-E437-3443-9822-2F0C7DDF7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07097" y="3996815"/>
            <a:ext cx="1034920" cy="103492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BF258-CC4A-2B4D-979A-120FF9F3D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8</a:t>
            </a:fld>
            <a:endParaRPr 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8A2E8D34-7D1E-5045-857C-D1C3F1BDE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720" y="3170583"/>
            <a:ext cx="1861152" cy="1861152"/>
          </a:xfrm>
          <a:prstGeom prst="rect">
            <a:avLst/>
          </a:prstGeom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CC4D2760-98CD-B14F-81BD-F5F2EB1C9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575" y="3996815"/>
            <a:ext cx="1034920" cy="1034920"/>
          </a:xfrm>
          <a:prstGeom prst="rect">
            <a:avLst/>
          </a:prstGeom>
        </p:spPr>
      </p:pic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4109BCAE-357E-C54B-B9A5-2DCDB49AB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1198" y="2455000"/>
            <a:ext cx="2576735" cy="25767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22D7FAB-CFD3-1E4B-BBCC-1C86EBB76321}"/>
              </a:ext>
            </a:extLst>
          </p:cNvPr>
          <p:cNvSpPr txBox="1"/>
          <p:nvPr/>
        </p:nvSpPr>
        <p:spPr>
          <a:xfrm>
            <a:off x="742312" y="5843092"/>
            <a:ext cx="3390095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Operational frequency is different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222B1-C7A8-3047-8DCE-CC289B813C91}"/>
              </a:ext>
            </a:extLst>
          </p:cNvPr>
          <p:cNvSpPr/>
          <p:nvPr/>
        </p:nvSpPr>
        <p:spPr>
          <a:xfrm>
            <a:off x="1766116" y="2210286"/>
            <a:ext cx="3193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Heterogenous Multicore System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E872C6C-6661-F44A-BBDA-B2CA9774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30603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CC9AD-1428-3F40-9A2E-1A9A209E182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2795408"/>
            <a:ext cx="10058400" cy="1033462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>
                <a:latin typeface="+mn-lt"/>
              </a:rPr>
              <a:t>Task Mapping and Scheduling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34BC5F-DD5A-1746-9DEE-2BE4A7DA1B7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1BD72A7C-CD32-D543-9541-5D4E9CD9F017}" type="slidenum">
              <a:rPr lang="en-US" smtClean="0"/>
              <a:t>9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3405F03-ED3D-BE4C-9153-47ACAC8AB6E2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459538"/>
            <a:ext cx="2473325" cy="365125"/>
          </a:xfrm>
        </p:spPr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08760624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1_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touch_slides_template_wide</Template>
  <TotalTime>1304</TotalTime>
  <Words>503</Words>
  <Application>Microsoft Macintosh PowerPoint</Application>
  <PresentationFormat>Widescreen</PresentationFormat>
  <Paragraphs>131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conftalk_wide</vt:lpstr>
      <vt:lpstr>1_conftalk_wide</vt:lpstr>
      <vt:lpstr>Task Mapping in Soft Heterogeneous Systems</vt:lpstr>
      <vt:lpstr>The Rise of Heterogenous Computing</vt:lpstr>
      <vt:lpstr>Processor on a Board</vt:lpstr>
      <vt:lpstr>Heterogenous Processors</vt:lpstr>
      <vt:lpstr>ARM Big-Little Architecture</vt:lpstr>
      <vt:lpstr>Computing is not just about performance</vt:lpstr>
      <vt:lpstr>DVFS Technology</vt:lpstr>
      <vt:lpstr>“Soft” Heterogeneity</vt:lpstr>
      <vt:lpstr>Task Mapping and Scheduling</vt:lpstr>
      <vt:lpstr>Task Scheduling on Sequential Processors</vt:lpstr>
      <vt:lpstr>Task Scheduling on Parallel Processors</vt:lpstr>
      <vt:lpstr>Task Mapping and Thread Affinity</vt:lpstr>
      <vt:lpstr>Task Mapping on Heterogeneous Systems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117</cp:revision>
  <dcterms:created xsi:type="dcterms:W3CDTF">2018-08-17T13:37:05Z</dcterms:created>
  <dcterms:modified xsi:type="dcterms:W3CDTF">2020-08-07T15:34:13Z</dcterms:modified>
</cp:coreProperties>
</file>

<file path=docProps/thumbnail.jpeg>
</file>